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9"/>
  </p:notesMasterIdLst>
  <p:sldIdLst>
    <p:sldId id="256"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3" autoAdjust="0"/>
    <p:restoredTop sz="94660"/>
  </p:normalViewPr>
  <p:slideViewPr>
    <p:cSldViewPr snapToGrid="0">
      <p:cViewPr varScale="1">
        <p:scale>
          <a:sx n="53" d="100"/>
          <a:sy n="53" d="100"/>
        </p:scale>
        <p:origin x="81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5D5468-98A9-4163-A570-341B0076BC8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0B4F4F3-CFEA-42E2-8A48-F5FA57B48C40}">
      <dgm:prSet/>
      <dgm:spPr/>
      <dgm:t>
        <a:bodyPr/>
        <a:lstStyle/>
        <a:p>
          <a:r>
            <a:rPr lang="en-US" dirty="0"/>
            <a:t>User Authentication</a:t>
          </a:r>
        </a:p>
      </dgm:t>
    </dgm:pt>
    <dgm:pt modelId="{D8CB0884-3FF2-4587-AB7D-740FAF23A47E}" type="parTrans" cxnId="{B8C125DC-785A-4697-ACC6-B94D1A5C7A12}">
      <dgm:prSet/>
      <dgm:spPr/>
      <dgm:t>
        <a:bodyPr/>
        <a:lstStyle/>
        <a:p>
          <a:endParaRPr lang="en-US"/>
        </a:p>
      </dgm:t>
    </dgm:pt>
    <dgm:pt modelId="{2A621283-08A1-4256-A156-0C026FB467B2}" type="sibTrans" cxnId="{B8C125DC-785A-4697-ACC6-B94D1A5C7A12}">
      <dgm:prSet/>
      <dgm:spPr/>
      <dgm:t>
        <a:bodyPr/>
        <a:lstStyle/>
        <a:p>
          <a:endParaRPr lang="en-US"/>
        </a:p>
      </dgm:t>
    </dgm:pt>
    <dgm:pt modelId="{39CFD8B4-2512-4EE8-AA37-1B10989FFDA8}">
      <dgm:prSet/>
      <dgm:spPr/>
      <dgm:t>
        <a:bodyPr/>
        <a:lstStyle/>
        <a:p>
          <a:r>
            <a:rPr lang="en-US" dirty="0"/>
            <a:t>Admin Functionality</a:t>
          </a:r>
        </a:p>
      </dgm:t>
    </dgm:pt>
    <dgm:pt modelId="{0C88C345-99ED-4BCA-BE6A-9186224D79BE}" type="parTrans" cxnId="{13FEEDA8-D618-4D75-BA94-17504D59AC54}">
      <dgm:prSet/>
      <dgm:spPr/>
      <dgm:t>
        <a:bodyPr/>
        <a:lstStyle/>
        <a:p>
          <a:endParaRPr lang="en-US"/>
        </a:p>
      </dgm:t>
    </dgm:pt>
    <dgm:pt modelId="{A3928FF4-30DB-4F58-8B85-9DD2394288B2}" type="sibTrans" cxnId="{13FEEDA8-D618-4D75-BA94-17504D59AC54}">
      <dgm:prSet/>
      <dgm:spPr/>
      <dgm:t>
        <a:bodyPr/>
        <a:lstStyle/>
        <a:p>
          <a:endParaRPr lang="en-US"/>
        </a:p>
      </dgm:t>
    </dgm:pt>
    <dgm:pt modelId="{D5656CB7-C799-42BD-8116-C66C65E3F83E}">
      <dgm:prSet/>
      <dgm:spPr/>
      <dgm:t>
        <a:bodyPr/>
        <a:lstStyle/>
        <a:p>
          <a:r>
            <a:rPr lang="en-US" dirty="0"/>
            <a:t>User Functionality</a:t>
          </a:r>
        </a:p>
      </dgm:t>
    </dgm:pt>
    <dgm:pt modelId="{DBACD8D8-D087-4527-B331-770904A65436}" type="parTrans" cxnId="{291A6AE9-08A0-4046-9F82-310A64F2CA2D}">
      <dgm:prSet/>
      <dgm:spPr/>
      <dgm:t>
        <a:bodyPr/>
        <a:lstStyle/>
        <a:p>
          <a:endParaRPr lang="en-US"/>
        </a:p>
      </dgm:t>
    </dgm:pt>
    <dgm:pt modelId="{F184622E-260E-4536-9BC9-D39698CF0DB0}" type="sibTrans" cxnId="{291A6AE9-08A0-4046-9F82-310A64F2CA2D}">
      <dgm:prSet/>
      <dgm:spPr/>
      <dgm:t>
        <a:bodyPr/>
        <a:lstStyle/>
        <a:p>
          <a:endParaRPr lang="en-US"/>
        </a:p>
      </dgm:t>
    </dgm:pt>
    <dgm:pt modelId="{B9353EBD-F9FF-4507-BE2C-00DD2B8A3B79}">
      <dgm:prSet/>
      <dgm:spPr/>
      <dgm:t>
        <a:bodyPr/>
        <a:lstStyle/>
        <a:p>
          <a:r>
            <a:rPr lang="en-US" dirty="0"/>
            <a:t>Security Measures</a:t>
          </a:r>
        </a:p>
      </dgm:t>
    </dgm:pt>
    <dgm:pt modelId="{A5E1D4EE-5E3D-4750-8DDE-D7EA91A26C55}" type="parTrans" cxnId="{AB06BE22-AB0F-4976-B39B-75D7338831AE}">
      <dgm:prSet/>
      <dgm:spPr/>
      <dgm:t>
        <a:bodyPr/>
        <a:lstStyle/>
        <a:p>
          <a:endParaRPr lang="en-US"/>
        </a:p>
      </dgm:t>
    </dgm:pt>
    <dgm:pt modelId="{BFEBC1F8-EC34-4FE8-B323-A90DBD0D3BD3}" type="sibTrans" cxnId="{AB06BE22-AB0F-4976-B39B-75D7338831AE}">
      <dgm:prSet/>
      <dgm:spPr/>
      <dgm:t>
        <a:bodyPr/>
        <a:lstStyle/>
        <a:p>
          <a:endParaRPr lang="en-US"/>
        </a:p>
      </dgm:t>
    </dgm:pt>
    <dgm:pt modelId="{A23559DD-2641-4368-A1E5-3A2C4125BB5E}" type="pres">
      <dgm:prSet presAssocID="{235D5468-98A9-4163-A570-341B0076BC8F}" presName="linear" presStyleCnt="0">
        <dgm:presLayoutVars>
          <dgm:animLvl val="lvl"/>
          <dgm:resizeHandles val="exact"/>
        </dgm:presLayoutVars>
      </dgm:prSet>
      <dgm:spPr/>
    </dgm:pt>
    <dgm:pt modelId="{050A42FC-8313-40DB-A741-0C5CA421C137}" type="pres">
      <dgm:prSet presAssocID="{80B4F4F3-CFEA-42E2-8A48-F5FA57B48C40}" presName="parentText" presStyleLbl="node1" presStyleIdx="0" presStyleCnt="4">
        <dgm:presLayoutVars>
          <dgm:chMax val="0"/>
          <dgm:bulletEnabled val="1"/>
        </dgm:presLayoutVars>
      </dgm:prSet>
      <dgm:spPr/>
    </dgm:pt>
    <dgm:pt modelId="{6BC34A38-C84D-4457-A22B-B9B668C3BEF1}" type="pres">
      <dgm:prSet presAssocID="{2A621283-08A1-4256-A156-0C026FB467B2}" presName="spacer" presStyleCnt="0"/>
      <dgm:spPr/>
    </dgm:pt>
    <dgm:pt modelId="{E83F25D5-0FAC-4DEC-8F2F-52591B041AED}" type="pres">
      <dgm:prSet presAssocID="{39CFD8B4-2512-4EE8-AA37-1B10989FFDA8}" presName="parentText" presStyleLbl="node1" presStyleIdx="1" presStyleCnt="4">
        <dgm:presLayoutVars>
          <dgm:chMax val="0"/>
          <dgm:bulletEnabled val="1"/>
        </dgm:presLayoutVars>
      </dgm:prSet>
      <dgm:spPr/>
    </dgm:pt>
    <dgm:pt modelId="{99F85B51-ED41-4D7C-BE41-4CDABD3346A2}" type="pres">
      <dgm:prSet presAssocID="{A3928FF4-30DB-4F58-8B85-9DD2394288B2}" presName="spacer" presStyleCnt="0"/>
      <dgm:spPr/>
    </dgm:pt>
    <dgm:pt modelId="{8B30C890-440D-48E2-A0FC-456DFB3DC5CF}" type="pres">
      <dgm:prSet presAssocID="{D5656CB7-C799-42BD-8116-C66C65E3F83E}" presName="parentText" presStyleLbl="node1" presStyleIdx="2" presStyleCnt="4">
        <dgm:presLayoutVars>
          <dgm:chMax val="0"/>
          <dgm:bulletEnabled val="1"/>
        </dgm:presLayoutVars>
      </dgm:prSet>
      <dgm:spPr/>
    </dgm:pt>
    <dgm:pt modelId="{BF600E46-5A75-481E-826B-37C85B7635C1}" type="pres">
      <dgm:prSet presAssocID="{F184622E-260E-4536-9BC9-D39698CF0DB0}" presName="spacer" presStyleCnt="0"/>
      <dgm:spPr/>
    </dgm:pt>
    <dgm:pt modelId="{D0AA5AE7-913F-4B4D-BFA8-5F24FF97C377}" type="pres">
      <dgm:prSet presAssocID="{B9353EBD-F9FF-4507-BE2C-00DD2B8A3B79}" presName="parentText" presStyleLbl="node1" presStyleIdx="3" presStyleCnt="4">
        <dgm:presLayoutVars>
          <dgm:chMax val="0"/>
          <dgm:bulletEnabled val="1"/>
        </dgm:presLayoutVars>
      </dgm:prSet>
      <dgm:spPr/>
    </dgm:pt>
  </dgm:ptLst>
  <dgm:cxnLst>
    <dgm:cxn modelId="{52132621-EB70-4990-810F-A3E9C354E24E}" type="presOf" srcId="{39CFD8B4-2512-4EE8-AA37-1B10989FFDA8}" destId="{E83F25D5-0FAC-4DEC-8F2F-52591B041AED}" srcOrd="0" destOrd="0" presId="urn:microsoft.com/office/officeart/2005/8/layout/vList2"/>
    <dgm:cxn modelId="{AB06BE22-AB0F-4976-B39B-75D7338831AE}" srcId="{235D5468-98A9-4163-A570-341B0076BC8F}" destId="{B9353EBD-F9FF-4507-BE2C-00DD2B8A3B79}" srcOrd="3" destOrd="0" parTransId="{A5E1D4EE-5E3D-4750-8DDE-D7EA91A26C55}" sibTransId="{BFEBC1F8-EC34-4FE8-B323-A90DBD0D3BD3}"/>
    <dgm:cxn modelId="{57C64E5B-A132-4D71-8811-5B3B614E3AB2}" type="presOf" srcId="{D5656CB7-C799-42BD-8116-C66C65E3F83E}" destId="{8B30C890-440D-48E2-A0FC-456DFB3DC5CF}" srcOrd="0" destOrd="0" presId="urn:microsoft.com/office/officeart/2005/8/layout/vList2"/>
    <dgm:cxn modelId="{27492346-920C-4948-A5B6-814B5C9802F1}" type="presOf" srcId="{235D5468-98A9-4163-A570-341B0076BC8F}" destId="{A23559DD-2641-4368-A1E5-3A2C4125BB5E}" srcOrd="0" destOrd="0" presId="urn:microsoft.com/office/officeart/2005/8/layout/vList2"/>
    <dgm:cxn modelId="{13FEEDA8-D618-4D75-BA94-17504D59AC54}" srcId="{235D5468-98A9-4163-A570-341B0076BC8F}" destId="{39CFD8B4-2512-4EE8-AA37-1B10989FFDA8}" srcOrd="1" destOrd="0" parTransId="{0C88C345-99ED-4BCA-BE6A-9186224D79BE}" sibTransId="{A3928FF4-30DB-4F58-8B85-9DD2394288B2}"/>
    <dgm:cxn modelId="{4D8780B6-DC16-4988-B138-C6865875BA75}" type="presOf" srcId="{B9353EBD-F9FF-4507-BE2C-00DD2B8A3B79}" destId="{D0AA5AE7-913F-4B4D-BFA8-5F24FF97C377}" srcOrd="0" destOrd="0" presId="urn:microsoft.com/office/officeart/2005/8/layout/vList2"/>
    <dgm:cxn modelId="{B8C125DC-785A-4697-ACC6-B94D1A5C7A12}" srcId="{235D5468-98A9-4163-A570-341B0076BC8F}" destId="{80B4F4F3-CFEA-42E2-8A48-F5FA57B48C40}" srcOrd="0" destOrd="0" parTransId="{D8CB0884-3FF2-4587-AB7D-740FAF23A47E}" sibTransId="{2A621283-08A1-4256-A156-0C026FB467B2}"/>
    <dgm:cxn modelId="{291A6AE9-08A0-4046-9F82-310A64F2CA2D}" srcId="{235D5468-98A9-4163-A570-341B0076BC8F}" destId="{D5656CB7-C799-42BD-8116-C66C65E3F83E}" srcOrd="2" destOrd="0" parTransId="{DBACD8D8-D087-4527-B331-770904A65436}" sibTransId="{F184622E-260E-4536-9BC9-D39698CF0DB0}"/>
    <dgm:cxn modelId="{26510EF5-1DA9-4C2F-A808-D7FC3ABFBFA7}" type="presOf" srcId="{80B4F4F3-CFEA-42E2-8A48-F5FA57B48C40}" destId="{050A42FC-8313-40DB-A741-0C5CA421C137}" srcOrd="0" destOrd="0" presId="urn:microsoft.com/office/officeart/2005/8/layout/vList2"/>
    <dgm:cxn modelId="{67B97BBB-B135-4C21-B9CD-D178C18440E7}" type="presParOf" srcId="{A23559DD-2641-4368-A1E5-3A2C4125BB5E}" destId="{050A42FC-8313-40DB-A741-0C5CA421C137}" srcOrd="0" destOrd="0" presId="urn:microsoft.com/office/officeart/2005/8/layout/vList2"/>
    <dgm:cxn modelId="{B8E485F0-6D98-4F65-906D-8D31ECDA2DD6}" type="presParOf" srcId="{A23559DD-2641-4368-A1E5-3A2C4125BB5E}" destId="{6BC34A38-C84D-4457-A22B-B9B668C3BEF1}" srcOrd="1" destOrd="0" presId="urn:microsoft.com/office/officeart/2005/8/layout/vList2"/>
    <dgm:cxn modelId="{21E1C4FE-F2F9-49D3-82A6-0B45D07D4516}" type="presParOf" srcId="{A23559DD-2641-4368-A1E5-3A2C4125BB5E}" destId="{E83F25D5-0FAC-4DEC-8F2F-52591B041AED}" srcOrd="2" destOrd="0" presId="urn:microsoft.com/office/officeart/2005/8/layout/vList2"/>
    <dgm:cxn modelId="{7BFAABAC-11E3-42C3-878A-F42D76C8DD01}" type="presParOf" srcId="{A23559DD-2641-4368-A1E5-3A2C4125BB5E}" destId="{99F85B51-ED41-4D7C-BE41-4CDABD3346A2}" srcOrd="3" destOrd="0" presId="urn:microsoft.com/office/officeart/2005/8/layout/vList2"/>
    <dgm:cxn modelId="{FD8DAC42-06C5-4509-8FB9-B8A178BC69A4}" type="presParOf" srcId="{A23559DD-2641-4368-A1E5-3A2C4125BB5E}" destId="{8B30C890-440D-48E2-A0FC-456DFB3DC5CF}" srcOrd="4" destOrd="0" presId="urn:microsoft.com/office/officeart/2005/8/layout/vList2"/>
    <dgm:cxn modelId="{4D951320-6DA6-428D-81BA-C67D0F02B16E}" type="presParOf" srcId="{A23559DD-2641-4368-A1E5-3A2C4125BB5E}" destId="{BF600E46-5A75-481E-826B-37C85B7635C1}" srcOrd="5" destOrd="0" presId="urn:microsoft.com/office/officeart/2005/8/layout/vList2"/>
    <dgm:cxn modelId="{0969DB69-3C4F-48EF-97B8-6FA72CB98A99}" type="presParOf" srcId="{A23559DD-2641-4368-A1E5-3A2C4125BB5E}" destId="{D0AA5AE7-913F-4B4D-BFA8-5F24FF97C377}"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A42FC-8313-40DB-A741-0C5CA421C137}">
      <dsp:nvSpPr>
        <dsp:cNvPr id="0" name=""/>
        <dsp:cNvSpPr/>
      </dsp:nvSpPr>
      <dsp:spPr>
        <a:xfrm>
          <a:off x="0" y="23058"/>
          <a:ext cx="5372551" cy="8108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User Authentication</a:t>
          </a:r>
        </a:p>
      </dsp:txBody>
      <dsp:txXfrm>
        <a:off x="39580" y="62638"/>
        <a:ext cx="5293391" cy="731650"/>
      </dsp:txXfrm>
    </dsp:sp>
    <dsp:sp modelId="{E83F25D5-0FAC-4DEC-8F2F-52591B041AED}">
      <dsp:nvSpPr>
        <dsp:cNvPr id="0" name=""/>
        <dsp:cNvSpPr/>
      </dsp:nvSpPr>
      <dsp:spPr>
        <a:xfrm>
          <a:off x="0" y="928908"/>
          <a:ext cx="5372551" cy="8108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Admin Functionality</a:t>
          </a:r>
        </a:p>
      </dsp:txBody>
      <dsp:txXfrm>
        <a:off x="39580" y="968488"/>
        <a:ext cx="5293391" cy="731650"/>
      </dsp:txXfrm>
    </dsp:sp>
    <dsp:sp modelId="{8B30C890-440D-48E2-A0FC-456DFB3DC5CF}">
      <dsp:nvSpPr>
        <dsp:cNvPr id="0" name=""/>
        <dsp:cNvSpPr/>
      </dsp:nvSpPr>
      <dsp:spPr>
        <a:xfrm>
          <a:off x="0" y="1834758"/>
          <a:ext cx="5372551" cy="8108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User Functionality</a:t>
          </a:r>
        </a:p>
      </dsp:txBody>
      <dsp:txXfrm>
        <a:off x="39580" y="1874338"/>
        <a:ext cx="5293391" cy="731650"/>
      </dsp:txXfrm>
    </dsp:sp>
    <dsp:sp modelId="{D0AA5AE7-913F-4B4D-BFA8-5F24FF97C377}">
      <dsp:nvSpPr>
        <dsp:cNvPr id="0" name=""/>
        <dsp:cNvSpPr/>
      </dsp:nvSpPr>
      <dsp:spPr>
        <a:xfrm>
          <a:off x="0" y="2740608"/>
          <a:ext cx="5372551" cy="8108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Security Measures</a:t>
          </a:r>
        </a:p>
      </dsp:txBody>
      <dsp:txXfrm>
        <a:off x="39580" y="2780188"/>
        <a:ext cx="5293391" cy="7316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482E8-2F71-44FD-9192-072D28353CDF}" type="datetimeFigureOut">
              <a:rPr lang="en-AU" smtClean="0"/>
              <a:t>18/09/2024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F5C3C-8C6B-491F-BDD0-71B068A1DD54}" type="slidenum">
              <a:rPr lang="en-AU" smtClean="0"/>
              <a:t>‹#›</a:t>
            </a:fld>
            <a:endParaRPr lang="en-AU"/>
          </a:p>
        </p:txBody>
      </p:sp>
    </p:spTree>
    <p:extLst>
      <p:ext uri="{BB962C8B-B14F-4D97-AF65-F5344CB8AC3E}">
        <p14:creationId xmlns:p14="http://schemas.microsoft.com/office/powerpoint/2010/main" val="1308397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1</a:t>
            </a:fld>
            <a:endParaRPr lang="en-AU" dirty="0"/>
          </a:p>
        </p:txBody>
      </p:sp>
    </p:spTree>
    <p:extLst>
      <p:ext uri="{BB962C8B-B14F-4D97-AF65-F5344CB8AC3E}">
        <p14:creationId xmlns:p14="http://schemas.microsoft.com/office/powerpoint/2010/main" val="1037268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2</a:t>
            </a:fld>
            <a:endParaRPr lang="en-AU" dirty="0"/>
          </a:p>
        </p:txBody>
      </p:sp>
    </p:spTree>
    <p:extLst>
      <p:ext uri="{BB962C8B-B14F-4D97-AF65-F5344CB8AC3E}">
        <p14:creationId xmlns:p14="http://schemas.microsoft.com/office/powerpoint/2010/main" val="212751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Roles: Two types of users exist —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admin</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user</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Admins can manage the entire system, while users can only perform basic tasks like booking cars and sending messages.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Password Security</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User passwords are securely stored using the bcrypt hashing algorithm.</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3</a:t>
            </a:fld>
            <a:endParaRPr lang="en-AU" dirty="0"/>
          </a:p>
        </p:txBody>
      </p:sp>
    </p:spTree>
    <p:extLst>
      <p:ext uri="{BB962C8B-B14F-4D97-AF65-F5344CB8AC3E}">
        <p14:creationId xmlns:p14="http://schemas.microsoft.com/office/powerpoint/2010/main" val="375396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50000"/>
              </a:lnSpc>
              <a:spcAft>
                <a:spcPts val="800"/>
              </a:spcAft>
              <a:buSzPts val="1000"/>
              <a:buFont typeface="Symbol" panose="05050102010706020507" pitchFamily="18" charset="2"/>
              <a:buNone/>
              <a:tabLst>
                <a:tab pos="457200" algn="l"/>
              </a:tabLst>
            </a:pP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Admins can:</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Manage Users</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Add, update, or delete users and update user roles.</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Manage Bookings</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Approve or cancel bookings and view all booking statuses.</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View and Manage Contacts</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View user messages and delete them as needed.</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Generate Reports</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View system reports, including booking statistics.</a:t>
            </a:r>
            <a:endParaRPr lang="en-AU"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4</a:t>
            </a:fld>
            <a:endParaRPr lang="en-AU" dirty="0"/>
          </a:p>
        </p:txBody>
      </p:sp>
    </p:spTree>
    <p:extLst>
      <p:ext uri="{BB962C8B-B14F-4D97-AF65-F5344CB8AC3E}">
        <p14:creationId xmlns:p14="http://schemas.microsoft.com/office/powerpoint/2010/main" val="15202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50000"/>
              </a:lnSpc>
              <a:spcAft>
                <a:spcPts val="800"/>
              </a:spcAft>
              <a:buSzPts val="1000"/>
              <a:buFont typeface="Symbol" panose="05050102010706020507" pitchFamily="18" charset="2"/>
              <a:buNone/>
              <a:tabLst>
                <a:tab pos="457200" algn="l"/>
              </a:tabLst>
            </a:pP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Users can:</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Make a Booking</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Fill in a form to book a car (booking and return date validation is handled by JavaScript).</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View Car Gallery</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Explore available cars for rental.</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View Pricing Plan</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Explore the Price of available cars for rental.</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Send a Message</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Use the contact form to send inquiries or messages to the admin.</a:t>
            </a:r>
            <a:endParaRPr lang="en-AU"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5</a:t>
            </a:fld>
            <a:endParaRPr lang="en-AU" dirty="0"/>
          </a:p>
        </p:txBody>
      </p:sp>
    </p:spTree>
    <p:extLst>
      <p:ext uri="{BB962C8B-B14F-4D97-AF65-F5344CB8AC3E}">
        <p14:creationId xmlns:p14="http://schemas.microsoft.com/office/powerpoint/2010/main" val="72788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50000"/>
              </a:lnSpc>
              <a:spcAft>
                <a:spcPts val="800"/>
              </a:spcAft>
              <a:buSzPts val="1000"/>
              <a:buFont typeface="Symbol" panose="05050102010706020507" pitchFamily="18" charset="2"/>
              <a:buNone/>
              <a:tabLst>
                <a:tab pos="457200" algn="l"/>
              </a:tabLst>
            </a:pP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Password Hashing</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Passwords are stored securely using bcrypt hashing to prevent exposure in case of a data breach.</a:t>
            </a:r>
            <a:r>
              <a:rPr lang="en-AU" sz="18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Data Validation</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JavaScript and HTML attributes ensure that users provide valid inputs. Additionally, SQL queries are parameterized to prevent SQL injection attacks.</a:t>
            </a:r>
            <a:r>
              <a:rPr lang="en-AU" sz="18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Access Control</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Admin and user roles are strictly enforced to ensure that only authorized users can access certain features.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6</a:t>
            </a:fld>
            <a:endParaRPr lang="en-AU"/>
          </a:p>
        </p:txBody>
      </p:sp>
    </p:spTree>
    <p:extLst>
      <p:ext uri="{BB962C8B-B14F-4D97-AF65-F5344CB8AC3E}">
        <p14:creationId xmlns:p14="http://schemas.microsoft.com/office/powerpoint/2010/main" val="2701313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effective and safe platform for users and administrators to handle automobile rentals is provided by the automobile Rental System. Administrators can manage users, reservations, and reports with the help of role-based capabilities, while users can effortlessly book vehicles and explore available alternatives. Password hashing using bcrypt, input validation, and SQL injection prevention are essential security features that guarantee the safety of user data and the system as a whole. When it comes to handling automobile rentals, the system provides a comprehensive solution with robust security features.</a:t>
            </a:r>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7</a:t>
            </a:fld>
            <a:endParaRPr lang="en-AU"/>
          </a:p>
        </p:txBody>
      </p:sp>
    </p:spTree>
    <p:extLst>
      <p:ext uri="{BB962C8B-B14F-4D97-AF65-F5344CB8AC3E}">
        <p14:creationId xmlns:p14="http://schemas.microsoft.com/office/powerpoint/2010/main" val="4201551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1638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958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93734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8990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629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49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56297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513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59007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21023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45394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9/18/2024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42798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A orange sports car with black wheels&#10;&#10;Description automatically generated">
            <a:extLst>
              <a:ext uri="{FF2B5EF4-FFF2-40B4-BE49-F238E27FC236}">
                <a16:creationId xmlns:a16="http://schemas.microsoft.com/office/drawing/2014/main" id="{62106DCF-DF7C-4039-66F2-1EAA5E2E96BE}"/>
              </a:ext>
            </a:extLst>
          </p:cNvPr>
          <p:cNvPicPr>
            <a:picLocks noChangeAspect="1"/>
          </p:cNvPicPr>
          <p:nvPr/>
        </p:nvPicPr>
        <p:blipFill>
          <a:blip r:embed="rId3">
            <a:alphaModFix/>
            <a:extLst>
              <a:ext uri="{28A0092B-C50C-407E-A947-70E740481C1C}">
                <a14:useLocalDpi xmlns:a14="http://schemas.microsoft.com/office/drawing/2010/main" val="0"/>
              </a:ext>
            </a:extLst>
          </a:blip>
          <a:srcRect t="4231" r="-1" b="-1"/>
          <a:stretch/>
        </p:blipFill>
        <p:spPr>
          <a:xfrm>
            <a:off x="20" y="-1"/>
            <a:ext cx="12188932" cy="6858000"/>
          </a:xfrm>
          <a:prstGeom prst="rect">
            <a:avLst/>
          </a:prstGeom>
        </p:spPr>
      </p:pic>
      <p:sp>
        <p:nvSpPr>
          <p:cNvPr id="2" name="Title 1">
            <a:extLst>
              <a:ext uri="{FF2B5EF4-FFF2-40B4-BE49-F238E27FC236}">
                <a16:creationId xmlns:a16="http://schemas.microsoft.com/office/drawing/2014/main" id="{55961A6F-77FB-9F30-6777-EE3BE049E24A}"/>
              </a:ext>
            </a:extLst>
          </p:cNvPr>
          <p:cNvSpPr>
            <a:spLocks noGrp="1"/>
          </p:cNvSpPr>
          <p:nvPr>
            <p:ph type="ctrTitle" idx="4294967295"/>
          </p:nvPr>
        </p:nvSpPr>
        <p:spPr>
          <a:xfrm>
            <a:off x="0" y="731838"/>
            <a:ext cx="5926138" cy="2967037"/>
          </a:xfrm>
        </p:spPr>
        <p:txBody>
          <a:bodyPr anchor="b">
            <a:normAutofit/>
          </a:bodyPr>
          <a:lstStyle/>
          <a:p>
            <a:r>
              <a:rPr lang="en-AU" sz="8000" b="1" dirty="0">
                <a:solidFill>
                  <a:srgbClr val="FFFFFF"/>
                </a:solidFill>
              </a:rPr>
              <a:t>Car Rental System </a:t>
            </a:r>
          </a:p>
        </p:txBody>
      </p:sp>
      <p:sp>
        <p:nvSpPr>
          <p:cNvPr id="3" name="Subtitle 2">
            <a:extLst>
              <a:ext uri="{FF2B5EF4-FFF2-40B4-BE49-F238E27FC236}">
                <a16:creationId xmlns:a16="http://schemas.microsoft.com/office/drawing/2014/main" id="{3F0D25E7-D591-54FC-1E6E-A40E6D1D696D}"/>
              </a:ext>
            </a:extLst>
          </p:cNvPr>
          <p:cNvSpPr>
            <a:spLocks noGrp="1"/>
          </p:cNvSpPr>
          <p:nvPr>
            <p:ph type="subTitle" idx="4294967295"/>
          </p:nvPr>
        </p:nvSpPr>
        <p:spPr>
          <a:xfrm>
            <a:off x="0" y="4202113"/>
            <a:ext cx="5926138" cy="1949450"/>
          </a:xfrm>
        </p:spPr>
        <p:txBody>
          <a:bodyPr anchor="t">
            <a:normAutofit/>
          </a:bodyPr>
          <a:lstStyle/>
          <a:p>
            <a:r>
              <a:rPr lang="en-AU" dirty="0">
                <a:solidFill>
                  <a:srgbClr val="FFFFFF"/>
                </a:solidFill>
              </a:rPr>
              <a:t>Functionalities and security features</a:t>
            </a:r>
          </a:p>
          <a:p>
            <a:r>
              <a:rPr lang="en-AU" dirty="0">
                <a:solidFill>
                  <a:srgbClr val="FFFFFF"/>
                </a:solidFill>
              </a:rPr>
              <a:t>Sadaf Ejaz </a:t>
            </a:r>
          </a:p>
          <a:p>
            <a:r>
              <a:rPr lang="en-AU" dirty="0">
                <a:solidFill>
                  <a:srgbClr val="FFFFFF"/>
                </a:solidFill>
              </a:rPr>
              <a:t>20014531</a:t>
            </a:r>
          </a:p>
        </p:txBody>
      </p:sp>
    </p:spTree>
    <p:extLst>
      <p:ext uri="{BB962C8B-B14F-4D97-AF65-F5344CB8AC3E}">
        <p14:creationId xmlns:p14="http://schemas.microsoft.com/office/powerpoint/2010/main" val="25236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FA9C8E-9FE7-6BFE-11F9-0B4DCD91140B}"/>
              </a:ext>
            </a:extLst>
          </p:cNvPr>
          <p:cNvSpPr>
            <a:spLocks noGrp="1"/>
          </p:cNvSpPr>
          <p:nvPr>
            <p:ph type="body" idx="1"/>
          </p:nvPr>
        </p:nvSpPr>
        <p:spPr>
          <a:xfrm>
            <a:off x="1106424" y="1212970"/>
            <a:ext cx="5346222" cy="823912"/>
          </a:xfrm>
        </p:spPr>
        <p:txBody>
          <a:bodyPr>
            <a:normAutofit/>
          </a:bodyPr>
          <a:lstStyle/>
          <a:p>
            <a:r>
              <a:rPr lang="en-AU" sz="4000" dirty="0"/>
              <a:t>Key Functionalities</a:t>
            </a:r>
          </a:p>
        </p:txBody>
      </p:sp>
      <p:pic>
        <p:nvPicPr>
          <p:cNvPr id="9" name="Content Placeholder 8" descr="White muscle car with top down">
            <a:extLst>
              <a:ext uri="{FF2B5EF4-FFF2-40B4-BE49-F238E27FC236}">
                <a16:creationId xmlns:a16="http://schemas.microsoft.com/office/drawing/2014/main" id="{9D9AA0BB-FF40-A717-A6FB-0C79275404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4188" y="2626555"/>
            <a:ext cx="5346700" cy="3551166"/>
          </a:xfrm>
        </p:spPr>
      </p:pic>
      <p:graphicFrame>
        <p:nvGraphicFramePr>
          <p:cNvPr id="11" name="Content Placeholder 5">
            <a:extLst>
              <a:ext uri="{FF2B5EF4-FFF2-40B4-BE49-F238E27FC236}">
                <a16:creationId xmlns:a16="http://schemas.microsoft.com/office/drawing/2014/main" id="{3FFA22D4-C4D2-82FD-E5D3-DE5F2701526A}"/>
              </a:ext>
            </a:extLst>
          </p:cNvPr>
          <p:cNvGraphicFramePr>
            <a:graphicFrameLocks noGrp="1"/>
          </p:cNvGraphicFramePr>
          <p:nvPr>
            <p:ph sz="quarter" idx="4"/>
            <p:extLst>
              <p:ext uri="{D42A27DB-BD31-4B8C-83A1-F6EECF244321}">
                <p14:modId xmlns:p14="http://schemas.microsoft.com/office/powerpoint/2010/main" val="734440832"/>
              </p:ext>
            </p:extLst>
          </p:nvPr>
        </p:nvGraphicFramePr>
        <p:xfrm>
          <a:off x="6257120" y="2615185"/>
          <a:ext cx="5372551" cy="3574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8909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0" name="Rectangle 2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12927E5-081D-440D-A775-C0AE9DA1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6"/>
            <a:ext cx="11147071" cy="147664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BDFD39-1080-785C-D049-AC9BAFBDC1C7}"/>
              </a:ext>
            </a:extLst>
          </p:cNvPr>
          <p:cNvSpPr>
            <a:spLocks noGrp="1"/>
          </p:cNvSpPr>
          <p:nvPr>
            <p:ph type="title"/>
          </p:nvPr>
        </p:nvSpPr>
        <p:spPr>
          <a:xfrm>
            <a:off x="482601" y="721946"/>
            <a:ext cx="10813250" cy="1022100"/>
          </a:xfrm>
        </p:spPr>
        <p:txBody>
          <a:bodyPr vert="horz" lIns="91440" tIns="45720" rIns="91440" bIns="45720" rtlCol="0" anchor="ctr">
            <a:normAutofit/>
          </a:bodyPr>
          <a:lstStyle/>
          <a:p>
            <a:pPr>
              <a:lnSpc>
                <a:spcPct val="90000"/>
              </a:lnSpc>
            </a:pPr>
            <a:r>
              <a:rPr lang="en-US" sz="6600" dirty="0"/>
              <a:t>User Authentication</a:t>
            </a:r>
          </a:p>
        </p:txBody>
      </p:sp>
      <p:cxnSp>
        <p:nvCxnSpPr>
          <p:cNvPr id="32" name="Straight Connector 31">
            <a:extLst>
              <a:ext uri="{FF2B5EF4-FFF2-40B4-BE49-F238E27FC236}">
                <a16:creationId xmlns:a16="http://schemas.microsoft.com/office/drawing/2014/main" id="{22CDD0E7-BDD6-41F4-8AAB-088A2E8D0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Picture Placeholder 6" descr="A white car parked in front of a building&#10;&#10;Description automatically generated">
            <a:extLst>
              <a:ext uri="{FF2B5EF4-FFF2-40B4-BE49-F238E27FC236}">
                <a16:creationId xmlns:a16="http://schemas.microsoft.com/office/drawing/2014/main" id="{CB272D8B-EA74-0E56-DE1D-147B2689DF4D}"/>
              </a:ext>
            </a:extLst>
          </p:cNvPr>
          <p:cNvPicPr>
            <a:picLocks noGrp="1" noChangeAspect="1"/>
          </p:cNvPicPr>
          <p:nvPr>
            <p:ph type="pic" idx="1"/>
          </p:nvPr>
        </p:nvPicPr>
        <p:blipFill>
          <a:blip r:embed="rId3">
            <a:alphaModFix/>
            <a:extLst>
              <a:ext uri="{28A0092B-C50C-407E-A947-70E740481C1C}">
                <a14:useLocalDpi xmlns:a14="http://schemas.microsoft.com/office/drawing/2010/main" val="0"/>
              </a:ext>
            </a:extLst>
          </a:blip>
          <a:srcRect l="11194" r="17622" b="1"/>
          <a:stretch/>
        </p:blipFill>
        <p:spPr>
          <a:xfrm>
            <a:off x="481007" y="1993515"/>
            <a:ext cx="5511628" cy="4374624"/>
          </a:xfrm>
          <a:prstGeom prst="rect">
            <a:avLst/>
          </a:prstGeom>
        </p:spPr>
      </p:pic>
      <p:cxnSp>
        <p:nvCxnSpPr>
          <p:cNvPr id="33" name="Straight Connector 32">
            <a:extLst>
              <a:ext uri="{FF2B5EF4-FFF2-40B4-BE49-F238E27FC236}">
                <a16:creationId xmlns:a16="http://schemas.microsoft.com/office/drawing/2014/main" id="{C4558310-C928-4426-BFAC-68450D291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3C94955A-21B4-5139-670D-C0564F8AF403}"/>
              </a:ext>
            </a:extLst>
          </p:cNvPr>
          <p:cNvSpPr>
            <a:spLocks noGrp="1"/>
          </p:cNvSpPr>
          <p:nvPr>
            <p:ph type="body" sz="half" idx="2"/>
          </p:nvPr>
        </p:nvSpPr>
        <p:spPr>
          <a:xfrm>
            <a:off x="6216171" y="2247497"/>
            <a:ext cx="5394141" cy="3888557"/>
          </a:xfrm>
        </p:spPr>
        <p:txBody>
          <a:bodyPr vert="horz" lIns="91440" tIns="45720" rIns="91440" bIns="45720" rtlCol="0" anchor="ctr">
            <a:normAutofit/>
          </a:bodyPr>
          <a:lstStyle/>
          <a:p>
            <a:pPr marL="342900" indent="-342900">
              <a:buFont typeface="Arial" panose="020B0604020202020204" pitchFamily="34" charset="0"/>
              <a:buChar char="Ø"/>
            </a:pPr>
            <a:r>
              <a:rPr lang="en-US" sz="4000" dirty="0"/>
              <a:t>Roles: Admin and User</a:t>
            </a:r>
          </a:p>
          <a:p>
            <a:pPr marL="342900" indent="-342900">
              <a:buFont typeface="Arial" panose="020B0604020202020204" pitchFamily="34" charset="0"/>
              <a:buChar char="Ø"/>
            </a:pPr>
            <a:r>
              <a:rPr lang="en-US" sz="4000" dirty="0"/>
              <a:t>Password Security: Passwords hashed with bcrypt for security</a:t>
            </a:r>
          </a:p>
        </p:txBody>
      </p:sp>
      <p:cxnSp>
        <p:nvCxnSpPr>
          <p:cNvPr id="26" name="Straight Connector 25">
            <a:extLst>
              <a:ext uri="{FF2B5EF4-FFF2-40B4-BE49-F238E27FC236}">
                <a16:creationId xmlns:a16="http://schemas.microsoft.com/office/drawing/2014/main" id="{B58B45F5-E162-4AF7-9E46-A4290969B4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540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92F94D-0DB2-5F1D-4F4C-14C52A9D7662}"/>
              </a:ext>
            </a:extLst>
          </p:cNvPr>
          <p:cNvSpPr>
            <a:spLocks noGrp="1"/>
          </p:cNvSpPr>
          <p:nvPr>
            <p:ph type="title"/>
          </p:nvPr>
        </p:nvSpPr>
        <p:spPr>
          <a:xfrm>
            <a:off x="6103143" y="976160"/>
            <a:ext cx="5526527" cy="2237925"/>
          </a:xfrm>
        </p:spPr>
        <p:txBody>
          <a:bodyPr>
            <a:normAutofit/>
          </a:bodyPr>
          <a:lstStyle/>
          <a:p>
            <a:pPr>
              <a:lnSpc>
                <a:spcPct val="90000"/>
              </a:lnSpc>
            </a:pPr>
            <a:r>
              <a:rPr lang="en-AU" sz="5100" b="1" dirty="0"/>
              <a:t>Admin Functionality</a:t>
            </a:r>
            <a:br>
              <a:rPr lang="en-AU" sz="5100" dirty="0"/>
            </a:br>
            <a:endParaRPr lang="en-AU" sz="5100" dirty="0"/>
          </a:p>
        </p:txBody>
      </p:sp>
      <p:cxnSp>
        <p:nvCxnSpPr>
          <p:cNvPr id="12" name="Straight Connector 11">
            <a:extLst>
              <a:ext uri="{FF2B5EF4-FFF2-40B4-BE49-F238E27FC236}">
                <a16:creationId xmlns:a16="http://schemas.microsoft.com/office/drawing/2014/main" id="{5971AF9D-C565-4DF8-BDC9-EE1451B02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Graphic 6" descr="User">
            <a:extLst>
              <a:ext uri="{FF2B5EF4-FFF2-40B4-BE49-F238E27FC236}">
                <a16:creationId xmlns:a16="http://schemas.microsoft.com/office/drawing/2014/main" id="{E4D9F012-A24A-FCCF-87ED-15CFBCBC6C86}"/>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600" y="877564"/>
            <a:ext cx="5102674" cy="5102674"/>
          </a:xfrm>
          <a:prstGeom prst="rect">
            <a:avLst/>
          </a:prstGeom>
        </p:spPr>
      </p:pic>
      <p:sp>
        <p:nvSpPr>
          <p:cNvPr id="24" name="Content Placeholder 2">
            <a:extLst>
              <a:ext uri="{FF2B5EF4-FFF2-40B4-BE49-F238E27FC236}">
                <a16:creationId xmlns:a16="http://schemas.microsoft.com/office/drawing/2014/main" id="{20D450E6-0A21-2544-9704-D61BDCFA5F88}"/>
              </a:ext>
            </a:extLst>
          </p:cNvPr>
          <p:cNvSpPr>
            <a:spLocks noGrp="1"/>
          </p:cNvSpPr>
          <p:nvPr>
            <p:ph idx="1"/>
          </p:nvPr>
        </p:nvSpPr>
        <p:spPr>
          <a:xfrm>
            <a:off x="6103145" y="3408254"/>
            <a:ext cx="5526526" cy="2470031"/>
          </a:xfrm>
        </p:spPr>
        <p:txBody>
          <a:bodyPr>
            <a:normAutofit/>
          </a:bodyPr>
          <a:lstStyle/>
          <a:p>
            <a:pPr marL="342900" indent="-342900">
              <a:lnSpc>
                <a:spcPct val="90000"/>
              </a:lnSpc>
              <a:buFont typeface="Courier New" panose="02070309020205020404" pitchFamily="49" charset="0"/>
              <a:buChar char="o"/>
            </a:pPr>
            <a:r>
              <a:rPr lang="en-US" sz="1700" dirty="0"/>
              <a:t>Manage Users: Add, update, delete, and assign roles</a:t>
            </a:r>
          </a:p>
          <a:p>
            <a:pPr marL="342900" indent="-342900">
              <a:lnSpc>
                <a:spcPct val="90000"/>
              </a:lnSpc>
              <a:buFont typeface="Courier New" panose="02070309020205020404" pitchFamily="49" charset="0"/>
              <a:buChar char="o"/>
            </a:pPr>
            <a:r>
              <a:rPr lang="en-US" sz="1700" dirty="0"/>
              <a:t>Manage Bookings: Approve, cancel, and view booking statuses</a:t>
            </a:r>
          </a:p>
          <a:p>
            <a:pPr marL="342900" indent="-342900">
              <a:lnSpc>
                <a:spcPct val="90000"/>
              </a:lnSpc>
              <a:buFont typeface="Courier New" panose="02070309020205020404" pitchFamily="49" charset="0"/>
              <a:buChar char="o"/>
            </a:pPr>
            <a:r>
              <a:rPr lang="en-US" sz="1700" dirty="0"/>
              <a:t>Manage Contacts: View and delete user messages</a:t>
            </a:r>
          </a:p>
          <a:p>
            <a:pPr marL="342900" indent="-342900">
              <a:lnSpc>
                <a:spcPct val="90000"/>
              </a:lnSpc>
              <a:buFont typeface="Courier New" panose="02070309020205020404" pitchFamily="49" charset="0"/>
              <a:buChar char="o"/>
            </a:pPr>
            <a:r>
              <a:rPr lang="en-US" sz="1700" dirty="0"/>
              <a:t>Generate Reports: View system reports, including booking statistics</a:t>
            </a:r>
            <a:endParaRPr lang="en-AU" sz="1700" dirty="0"/>
          </a:p>
        </p:txBody>
      </p:sp>
      <p:cxnSp>
        <p:nvCxnSpPr>
          <p:cNvPr id="14" name="Straight Connector 13">
            <a:extLst>
              <a:ext uri="{FF2B5EF4-FFF2-40B4-BE49-F238E27FC236}">
                <a16:creationId xmlns:a16="http://schemas.microsoft.com/office/drawing/2014/main" id="{E1661F5C-3018-4F57-B263-B9267D4DEE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0497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12927E5-081D-440D-A775-C0AE9DA1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6"/>
            <a:ext cx="11147071" cy="147664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3FC842-470F-2E2D-AF5F-DA791362D8C6}"/>
              </a:ext>
            </a:extLst>
          </p:cNvPr>
          <p:cNvSpPr>
            <a:spLocks noGrp="1"/>
          </p:cNvSpPr>
          <p:nvPr>
            <p:ph type="title"/>
          </p:nvPr>
        </p:nvSpPr>
        <p:spPr>
          <a:xfrm>
            <a:off x="482601" y="721946"/>
            <a:ext cx="10813250" cy="1022100"/>
          </a:xfrm>
        </p:spPr>
        <p:txBody>
          <a:bodyPr vert="horz" lIns="91440" tIns="45720" rIns="91440" bIns="45720" rtlCol="0">
            <a:normAutofit/>
          </a:bodyPr>
          <a:lstStyle/>
          <a:p>
            <a:pPr>
              <a:lnSpc>
                <a:spcPct val="90000"/>
              </a:lnSpc>
            </a:pPr>
            <a:r>
              <a:rPr lang="en-US" sz="3100" b="1" dirty="0"/>
              <a:t>User Functionality</a:t>
            </a:r>
            <a:br>
              <a:rPr lang="en-US" sz="3100" dirty="0"/>
            </a:br>
            <a:endParaRPr lang="en-US" sz="3100" dirty="0"/>
          </a:p>
        </p:txBody>
      </p:sp>
      <p:cxnSp>
        <p:nvCxnSpPr>
          <p:cNvPr id="37" name="Straight Connector 36">
            <a:extLst>
              <a:ext uri="{FF2B5EF4-FFF2-40B4-BE49-F238E27FC236}">
                <a16:creationId xmlns:a16="http://schemas.microsoft.com/office/drawing/2014/main" id="{22CDD0E7-BDD6-41F4-8AAB-088A2E8D0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Content Placeholder 6" descr="Convertible with surfboard">
            <a:extLst>
              <a:ext uri="{FF2B5EF4-FFF2-40B4-BE49-F238E27FC236}">
                <a16:creationId xmlns:a16="http://schemas.microsoft.com/office/drawing/2014/main" id="{3A3291CD-4E19-D620-7BDF-BDB6A1AFDF7B}"/>
              </a:ext>
            </a:extLst>
          </p:cNvPr>
          <p:cNvPicPr>
            <a:picLocks noChangeAspect="1"/>
          </p:cNvPicPr>
          <p:nvPr/>
        </p:nvPicPr>
        <p:blipFill>
          <a:blip r:embed="rId3">
            <a:alphaModFix/>
            <a:extLst>
              <a:ext uri="{28A0092B-C50C-407E-A947-70E740481C1C}">
                <a14:useLocalDpi xmlns:a14="http://schemas.microsoft.com/office/drawing/2010/main" val="0"/>
              </a:ext>
            </a:extLst>
          </a:blip>
          <a:srcRect l="10721" r="5179" b="-2"/>
          <a:stretch/>
        </p:blipFill>
        <p:spPr>
          <a:xfrm>
            <a:off x="481007" y="1993515"/>
            <a:ext cx="5511628" cy="4374624"/>
          </a:xfrm>
          <a:prstGeom prst="rect">
            <a:avLst/>
          </a:prstGeom>
        </p:spPr>
      </p:pic>
      <p:cxnSp>
        <p:nvCxnSpPr>
          <p:cNvPr id="39" name="Straight Connector 38">
            <a:extLst>
              <a:ext uri="{FF2B5EF4-FFF2-40B4-BE49-F238E27FC236}">
                <a16:creationId xmlns:a16="http://schemas.microsoft.com/office/drawing/2014/main" id="{C4558310-C928-4426-BFAC-68450D291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0" name="Content Placeholder 29">
            <a:extLst>
              <a:ext uri="{FF2B5EF4-FFF2-40B4-BE49-F238E27FC236}">
                <a16:creationId xmlns:a16="http://schemas.microsoft.com/office/drawing/2014/main" id="{A4F6BDA3-B64F-4324-C26C-19E02F3C4794}"/>
              </a:ext>
            </a:extLst>
          </p:cNvPr>
          <p:cNvSpPr>
            <a:spLocks noGrp="1"/>
          </p:cNvSpPr>
          <p:nvPr>
            <p:ph idx="1"/>
          </p:nvPr>
        </p:nvSpPr>
        <p:spPr>
          <a:xfrm>
            <a:off x="6216171" y="2247497"/>
            <a:ext cx="5394141" cy="3888557"/>
          </a:xfrm>
        </p:spPr>
        <p:txBody>
          <a:bodyPr anchor="ctr">
            <a:noAutofit/>
          </a:bodyPr>
          <a:lstStyle/>
          <a:p>
            <a:pPr marL="457200" indent="-457200">
              <a:buFont typeface="Wingdings" panose="05000000000000000000" pitchFamily="2" charset="2"/>
              <a:buChar char="Ø"/>
            </a:pPr>
            <a:r>
              <a:rPr lang="en-US" dirty="0"/>
              <a:t>Make a Booking: Fill a form to book a car (dates validated by JavaScript)</a:t>
            </a:r>
          </a:p>
          <a:p>
            <a:pPr marL="457200" indent="-457200">
              <a:buFont typeface="Wingdings" panose="05000000000000000000" pitchFamily="2" charset="2"/>
              <a:buChar char="Ø"/>
            </a:pPr>
            <a:r>
              <a:rPr lang="en-US" dirty="0"/>
              <a:t>View Car Gallery: Explore available cars</a:t>
            </a:r>
          </a:p>
          <a:p>
            <a:pPr marL="457200" indent="-457200">
              <a:buFont typeface="Wingdings" panose="05000000000000000000" pitchFamily="2" charset="2"/>
              <a:buChar char="Ø"/>
            </a:pPr>
            <a:r>
              <a:rPr lang="en-US" dirty="0"/>
              <a:t>View Pricing Plan: Check car rental prices</a:t>
            </a:r>
          </a:p>
          <a:p>
            <a:pPr marL="457200" indent="-457200">
              <a:buFont typeface="Wingdings" panose="05000000000000000000" pitchFamily="2" charset="2"/>
              <a:buChar char="Ø"/>
            </a:pPr>
            <a:r>
              <a:rPr lang="en-US" dirty="0"/>
              <a:t>Send a Message: Contact admin via a form</a:t>
            </a:r>
          </a:p>
        </p:txBody>
      </p:sp>
      <p:cxnSp>
        <p:nvCxnSpPr>
          <p:cNvPr id="41" name="Straight Connector 40">
            <a:extLst>
              <a:ext uri="{FF2B5EF4-FFF2-40B4-BE49-F238E27FC236}">
                <a16:creationId xmlns:a16="http://schemas.microsoft.com/office/drawing/2014/main" id="{B58B45F5-E162-4AF7-9E46-A4290969B4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10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72" name="Rectangle 71">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Lines on wood">
            <a:extLst>
              <a:ext uri="{FF2B5EF4-FFF2-40B4-BE49-F238E27FC236}">
                <a16:creationId xmlns:a16="http://schemas.microsoft.com/office/drawing/2014/main" id="{F9C45B8D-6402-1A7F-8BEF-9F68629D232E}"/>
              </a:ext>
            </a:extLst>
          </p:cNvPr>
          <p:cNvPicPr>
            <a:picLocks noGrp="1" noChangeAspect="1"/>
          </p:cNvPicPr>
          <p:nvPr>
            <p:ph sz="half" idx="2"/>
          </p:nvPr>
        </p:nvPicPr>
        <p:blipFill>
          <a:blip r:embed="rId3">
            <a:alphaModFix amt="40000"/>
            <a:extLst>
              <a:ext uri="{28A0092B-C50C-407E-A947-70E740481C1C}">
                <a14:useLocalDpi xmlns:a14="http://schemas.microsoft.com/office/drawing/2010/main" val="0"/>
              </a:ext>
            </a:extLst>
          </a:blip>
          <a:srcRect l="24434" r="16232" b="-1"/>
          <a:stretch/>
        </p:blipFill>
        <p:spPr>
          <a:xfrm>
            <a:off x="20" y="10"/>
            <a:ext cx="6095979" cy="6857990"/>
          </a:xfrm>
          <a:prstGeom prst="rect">
            <a:avLst/>
          </a:prstGeom>
        </p:spPr>
      </p:pic>
      <p:sp>
        <p:nvSpPr>
          <p:cNvPr id="2" name="Title 1">
            <a:extLst>
              <a:ext uri="{FF2B5EF4-FFF2-40B4-BE49-F238E27FC236}">
                <a16:creationId xmlns:a16="http://schemas.microsoft.com/office/drawing/2014/main" id="{079AB640-D7CD-6301-115E-AFBF8B800922}"/>
              </a:ext>
            </a:extLst>
          </p:cNvPr>
          <p:cNvSpPr>
            <a:spLocks noGrp="1"/>
          </p:cNvSpPr>
          <p:nvPr>
            <p:ph type="title"/>
          </p:nvPr>
        </p:nvSpPr>
        <p:spPr>
          <a:xfrm>
            <a:off x="482601" y="799418"/>
            <a:ext cx="5310392" cy="2929357"/>
          </a:xfrm>
        </p:spPr>
        <p:txBody>
          <a:bodyPr vert="horz" lIns="91440" tIns="45720" rIns="91440" bIns="45720" rtlCol="0" anchor="t">
            <a:normAutofit/>
          </a:bodyPr>
          <a:lstStyle/>
          <a:p>
            <a:r>
              <a:rPr lang="en-US" dirty="0">
                <a:solidFill>
                  <a:srgbClr val="FFFFFF"/>
                </a:solidFill>
              </a:rPr>
              <a:t>Security Measures</a:t>
            </a:r>
          </a:p>
        </p:txBody>
      </p:sp>
      <p:pic>
        <p:nvPicPr>
          <p:cNvPr id="6" name="Content Placeholder 5" descr="Icebergs">
            <a:extLst>
              <a:ext uri="{FF2B5EF4-FFF2-40B4-BE49-F238E27FC236}">
                <a16:creationId xmlns:a16="http://schemas.microsoft.com/office/drawing/2014/main" id="{EE114DAE-079E-94F2-5428-2079A5E446DA}"/>
              </a:ext>
            </a:extLst>
          </p:cNvPr>
          <p:cNvPicPr>
            <a:picLocks noChangeAspect="1"/>
          </p:cNvPicPr>
          <p:nvPr/>
        </p:nvPicPr>
        <p:blipFill>
          <a:blip r:embed="rId4">
            <a:alphaModFix amt="40000"/>
            <a:extLst>
              <a:ext uri="{28A0092B-C50C-407E-A947-70E740481C1C}">
                <a14:useLocalDpi xmlns:a14="http://schemas.microsoft.com/office/drawing/2010/main" val="0"/>
              </a:ext>
            </a:extLst>
          </a:blip>
          <a:srcRect l="27508" r="20819" b="1"/>
          <a:stretch/>
        </p:blipFill>
        <p:spPr>
          <a:xfrm>
            <a:off x="6095999" y="10"/>
            <a:ext cx="6096001" cy="6842316"/>
          </a:xfrm>
          <a:prstGeom prst="rect">
            <a:avLst/>
          </a:prstGeom>
        </p:spPr>
      </p:pic>
      <p:cxnSp>
        <p:nvCxnSpPr>
          <p:cNvPr id="76" name="Straight Connector 75">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12" name="Content Placeholder 11">
            <a:extLst>
              <a:ext uri="{FF2B5EF4-FFF2-40B4-BE49-F238E27FC236}">
                <a16:creationId xmlns:a16="http://schemas.microsoft.com/office/drawing/2014/main" id="{B9F9A4AF-32CD-7D45-968C-B77AB0AAD237}"/>
              </a:ext>
            </a:extLst>
          </p:cNvPr>
          <p:cNvSpPr>
            <a:spLocks noGrp="1"/>
          </p:cNvSpPr>
          <p:nvPr>
            <p:ph sz="half" idx="1"/>
          </p:nvPr>
        </p:nvSpPr>
        <p:spPr>
          <a:xfrm>
            <a:off x="4864609" y="799419"/>
            <a:ext cx="6765062" cy="5229038"/>
          </a:xfrm>
        </p:spPr>
        <p:txBody>
          <a:bodyPr vert="horz" lIns="91440" tIns="45720" rIns="91440" bIns="45720" rtlCol="0" anchor="b">
            <a:normAutofit/>
          </a:bodyPr>
          <a:lstStyle/>
          <a:p>
            <a:pPr algn="r">
              <a:lnSpc>
                <a:spcPct val="90000"/>
              </a:lnSpc>
              <a:buFont typeface="Arial" panose="020B0604020202020204" pitchFamily="34" charset="0"/>
              <a:buChar char="•"/>
            </a:pPr>
            <a:endParaRPr lang="en-US" sz="1700" dirty="0">
              <a:solidFill>
                <a:srgbClr val="FFFFFF"/>
              </a:solidFill>
            </a:endParaRPr>
          </a:p>
          <a:p>
            <a:pPr marL="742950" lvl="1" indent="-285750" algn="r">
              <a:lnSpc>
                <a:spcPct val="90000"/>
              </a:lnSpc>
              <a:buFont typeface="Arial" panose="020B0604020202020204" pitchFamily="34" charset="0"/>
              <a:buChar char="•"/>
            </a:pPr>
            <a:r>
              <a:rPr lang="en-US" sz="1700" b="1" dirty="0">
                <a:solidFill>
                  <a:srgbClr val="FFFFFF"/>
                </a:solidFill>
              </a:rPr>
              <a:t>Password Hashing</a:t>
            </a:r>
            <a:r>
              <a:rPr lang="en-US" sz="1700" dirty="0">
                <a:solidFill>
                  <a:srgbClr val="FFFFFF"/>
                </a:solidFill>
              </a:rPr>
              <a:t>: Secured with bcrypt</a:t>
            </a:r>
          </a:p>
          <a:p>
            <a:pPr marL="742950" lvl="1" indent="-285750" algn="r">
              <a:lnSpc>
                <a:spcPct val="90000"/>
              </a:lnSpc>
              <a:buFont typeface="Arial" panose="020B0604020202020204" pitchFamily="34" charset="0"/>
              <a:buChar char="•"/>
            </a:pPr>
            <a:r>
              <a:rPr lang="en-US" sz="1700" b="1" dirty="0">
                <a:solidFill>
                  <a:srgbClr val="FFFFFF"/>
                </a:solidFill>
              </a:rPr>
              <a:t>Data Validation</a:t>
            </a:r>
            <a:r>
              <a:rPr lang="en-US" sz="1700" dirty="0">
                <a:solidFill>
                  <a:srgbClr val="FFFFFF"/>
                </a:solidFill>
              </a:rPr>
              <a:t>: JavaScript and HTML attributes ensure valid input</a:t>
            </a:r>
          </a:p>
          <a:p>
            <a:pPr marL="742950" lvl="1" indent="-285750" algn="r">
              <a:lnSpc>
                <a:spcPct val="90000"/>
              </a:lnSpc>
              <a:buFont typeface="Arial" panose="020B0604020202020204" pitchFamily="34" charset="0"/>
              <a:buChar char="•"/>
            </a:pPr>
            <a:r>
              <a:rPr lang="en-US" sz="1700" b="1" dirty="0">
                <a:solidFill>
                  <a:srgbClr val="FFFFFF"/>
                </a:solidFill>
              </a:rPr>
              <a:t>SQL Injection Protection</a:t>
            </a:r>
            <a:r>
              <a:rPr lang="en-US" sz="1700" dirty="0">
                <a:solidFill>
                  <a:srgbClr val="FFFFFF"/>
                </a:solidFill>
              </a:rPr>
              <a:t>: Parameterized SQL queries</a:t>
            </a:r>
          </a:p>
          <a:p>
            <a:pPr marL="742950" lvl="1" indent="-285750" algn="r">
              <a:lnSpc>
                <a:spcPct val="90000"/>
              </a:lnSpc>
              <a:buFont typeface="Arial" panose="020B0604020202020204" pitchFamily="34" charset="0"/>
              <a:buChar char="•"/>
            </a:pPr>
            <a:r>
              <a:rPr lang="en-US" sz="1700" b="1" dirty="0">
                <a:solidFill>
                  <a:srgbClr val="FFFFFF"/>
                </a:solidFill>
              </a:rPr>
              <a:t>Access Control</a:t>
            </a:r>
            <a:r>
              <a:rPr lang="en-US" sz="1700" dirty="0">
                <a:solidFill>
                  <a:srgbClr val="FFFFFF"/>
                </a:solidFill>
              </a:rPr>
              <a:t>: Role-based access for Admin and User</a:t>
            </a:r>
          </a:p>
          <a:p>
            <a:pPr algn="r">
              <a:lnSpc>
                <a:spcPct val="90000"/>
              </a:lnSpc>
            </a:pPr>
            <a:endParaRPr lang="en-US" sz="1700" dirty="0">
              <a:solidFill>
                <a:srgbClr val="FFFFFF"/>
              </a:solidFill>
            </a:endParaRPr>
          </a:p>
        </p:txBody>
      </p:sp>
      <p:cxnSp>
        <p:nvCxnSpPr>
          <p:cNvPr id="78" name="Straight Connector 77">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5689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46" name="Rectangle 45">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Blurred sunset at sea">
            <a:extLst>
              <a:ext uri="{FF2B5EF4-FFF2-40B4-BE49-F238E27FC236}">
                <a16:creationId xmlns:a16="http://schemas.microsoft.com/office/drawing/2014/main" id="{CCCE5D48-A90B-920B-2FA9-A0AA11D49A3E}"/>
              </a:ext>
            </a:extLst>
          </p:cNvPr>
          <p:cNvPicPr>
            <a:picLocks noGrp="1" noChangeAspect="1"/>
          </p:cNvPicPr>
          <p:nvPr>
            <p:ph sz="half" idx="1"/>
          </p:nvPr>
        </p:nvPicPr>
        <p:blipFill>
          <a:blip r:embed="rId3">
            <a:alphaModFix amt="40000"/>
            <a:extLst>
              <a:ext uri="{28A0092B-C50C-407E-A947-70E740481C1C}">
                <a14:useLocalDpi xmlns:a14="http://schemas.microsoft.com/office/drawing/2010/main" val="0"/>
              </a:ext>
            </a:extLst>
          </a:blip>
          <a:srcRect r="-1" b="416"/>
          <a:stretch/>
        </p:blipFill>
        <p:spPr>
          <a:xfrm>
            <a:off x="20" y="10"/>
            <a:ext cx="12188932" cy="6857990"/>
          </a:xfrm>
          <a:prstGeom prst="rect">
            <a:avLst/>
          </a:prstGeom>
        </p:spPr>
      </p:pic>
      <p:sp>
        <p:nvSpPr>
          <p:cNvPr id="2" name="Title 1">
            <a:extLst>
              <a:ext uri="{FF2B5EF4-FFF2-40B4-BE49-F238E27FC236}">
                <a16:creationId xmlns:a16="http://schemas.microsoft.com/office/drawing/2014/main" id="{7F2C85A6-58C9-B218-00AB-C3E21740A410}"/>
              </a:ext>
            </a:extLst>
          </p:cNvPr>
          <p:cNvSpPr>
            <a:spLocks noGrp="1"/>
          </p:cNvSpPr>
          <p:nvPr>
            <p:ph type="title"/>
          </p:nvPr>
        </p:nvSpPr>
        <p:spPr>
          <a:xfrm>
            <a:off x="482601" y="799418"/>
            <a:ext cx="5613398" cy="2929357"/>
          </a:xfrm>
        </p:spPr>
        <p:txBody>
          <a:bodyPr vert="horz" lIns="91440" tIns="45720" rIns="91440" bIns="45720" rtlCol="0" anchor="t">
            <a:normAutofit/>
          </a:bodyPr>
          <a:lstStyle/>
          <a:p>
            <a:r>
              <a:rPr lang="en-US" b="1">
                <a:solidFill>
                  <a:srgbClr val="FFFFFF"/>
                </a:solidFill>
              </a:rPr>
              <a:t>Conclusion</a:t>
            </a:r>
            <a:br>
              <a:rPr lang="en-US">
                <a:solidFill>
                  <a:srgbClr val="FFFFFF"/>
                </a:solidFill>
              </a:rPr>
            </a:br>
            <a:endParaRPr lang="en-US">
              <a:solidFill>
                <a:srgbClr val="FFFFFF"/>
              </a:solidFill>
            </a:endParaRPr>
          </a:p>
        </p:txBody>
      </p:sp>
      <p:cxnSp>
        <p:nvCxnSpPr>
          <p:cNvPr id="50" name="Straight Connector 49">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Content Placeholder 3">
            <a:extLst>
              <a:ext uri="{FF2B5EF4-FFF2-40B4-BE49-F238E27FC236}">
                <a16:creationId xmlns:a16="http://schemas.microsoft.com/office/drawing/2014/main" id="{7581A4CE-5472-C715-37D5-47C3B89FFFC1}"/>
              </a:ext>
            </a:extLst>
          </p:cNvPr>
          <p:cNvSpPr>
            <a:spLocks noGrp="1"/>
          </p:cNvSpPr>
          <p:nvPr>
            <p:ph sz="half" idx="2"/>
          </p:nvPr>
        </p:nvSpPr>
        <p:spPr>
          <a:xfrm>
            <a:off x="6095999" y="2944369"/>
            <a:ext cx="5533671" cy="3084088"/>
          </a:xfrm>
        </p:spPr>
        <p:txBody>
          <a:bodyPr vert="horz" lIns="91440" tIns="45720" rIns="91440" bIns="45720" rtlCol="0" anchor="b">
            <a:normAutofit/>
          </a:bodyPr>
          <a:lstStyle/>
          <a:p>
            <a:pPr marL="457200" indent="-457200" algn="r">
              <a:buFont typeface="Arial" panose="020B0604020202020204" pitchFamily="34" charset="0"/>
              <a:buChar char="q"/>
            </a:pPr>
            <a:r>
              <a:rPr lang="en-US" sz="2000" dirty="0">
                <a:solidFill>
                  <a:srgbClr val="FFFFFF"/>
                </a:solidFill>
              </a:rPr>
              <a:t>Secure and efficient system for managing car rentals</a:t>
            </a:r>
          </a:p>
          <a:p>
            <a:pPr marL="457200" indent="-457200" algn="r">
              <a:buFont typeface="Arial" panose="020B0604020202020204" pitchFamily="34" charset="0"/>
              <a:buChar char="q"/>
            </a:pPr>
            <a:r>
              <a:rPr lang="en-US" sz="2000" dirty="0">
                <a:solidFill>
                  <a:srgbClr val="FFFFFF"/>
                </a:solidFill>
              </a:rPr>
              <a:t>Role-based functionality with strong security measures</a:t>
            </a:r>
          </a:p>
        </p:txBody>
      </p:sp>
      <p:cxnSp>
        <p:nvCxnSpPr>
          <p:cNvPr id="52" name="Straight Connector 51">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5899149"/>
      </p:ext>
    </p:extLst>
  </p:cSld>
  <p:clrMapOvr>
    <a:masterClrMapping/>
  </p:clrMapOvr>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7DE280E-2CAA-4C48-8006-D2EC3D12546F}">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111</TotalTime>
  <Words>514</Words>
  <Application>Microsoft Office PowerPoint</Application>
  <PresentationFormat>Widescreen</PresentationFormat>
  <Paragraphs>43</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Aptos</vt:lpstr>
      <vt:lpstr>Arial</vt:lpstr>
      <vt:lpstr>Courier New</vt:lpstr>
      <vt:lpstr>Seaford</vt:lpstr>
      <vt:lpstr>Symbol</vt:lpstr>
      <vt:lpstr>Times New Roman</vt:lpstr>
      <vt:lpstr>Wingdings</vt:lpstr>
      <vt:lpstr>LevelVTI</vt:lpstr>
      <vt:lpstr>Car Rental System </vt:lpstr>
      <vt:lpstr>PowerPoint Presentation</vt:lpstr>
      <vt:lpstr>User Authentication</vt:lpstr>
      <vt:lpstr>Admin Functionality </vt:lpstr>
      <vt:lpstr>User Functionality </vt:lpstr>
      <vt:lpstr>Security Measures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Najaf Ejaz</dc:creator>
  <cp:lastModifiedBy>Najaf Ejaz</cp:lastModifiedBy>
  <cp:revision>36</cp:revision>
  <dcterms:created xsi:type="dcterms:W3CDTF">2024-09-17T13:20:23Z</dcterms:created>
  <dcterms:modified xsi:type="dcterms:W3CDTF">2024-09-17T15:12:55Z</dcterms:modified>
</cp:coreProperties>
</file>